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85" r:id="rId13"/>
    <p:sldId id="268" r:id="rId14"/>
    <p:sldId id="269" r:id="rId15"/>
    <p:sldId id="270" r:id="rId16"/>
    <p:sldId id="271" r:id="rId17"/>
    <p:sldId id="273" r:id="rId18"/>
    <p:sldId id="272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DA0F4C-E892-46B6-960A-B29F020A1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F3B1A7-4BBB-4299-B0CA-C452F20D9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9BBC96-A633-4CF8-AE87-BE7B16816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A82569-5177-454E-8CAE-541C84775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54D8B8-8B0F-433E-8927-FB0356DE9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847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F9576D-0F4F-483F-91E8-62A01274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28D522-EF69-4FC9-A644-DACA1DAF7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E56004-D99A-4F73-8E42-74AF1951C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9A8036-7488-483F-B051-45B3E8BC2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57E685-C2F3-4524-9384-698962256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056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00D714-9446-476D-933C-4C5D48D7EC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486C01-4EEF-4545-86C4-627A5D95D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18A761-84A7-4BA6-BAA2-A3FF4A112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34904B-8B91-4186-860C-2FBF338C2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41ECF0-2E7D-4B66-9A96-20F104F1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7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7FF7F5-88E1-4977-B9BC-ACE4EEE70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46FB0D-407A-4832-B04B-1F8E2D1DD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993895-227F-4FA8-A831-CFEF33E08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78B6B7-CEA4-48FB-B4D7-A1B73A0B1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C4A620-9B09-4688-B7C9-9A9D6067F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308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8DD48E-F761-425E-BAF4-87139D21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4EA006-3F2D-46BF-AB68-200F5EEA4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16DF94-D64C-486A-AC64-3C7656CBE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2A37C6-6D5B-4AFF-8064-C9DDBC169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8257DA-B815-4429-AAB1-230D2EC6C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972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49E0A3-1F0C-4C0B-9B66-FDE8D8451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0171F3-B376-4633-9408-A32264A908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C6F83F-81F3-4B46-8936-311E40D92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0623C4-95AF-4EF3-B65B-70034F0A5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50CD63-E39D-4D46-A603-260B7843B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E054E4-7F4F-4DDA-B0F1-9EE605527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617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FF25E-B887-4659-9CE9-DBDD11C1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D19DA0-37F2-4459-99EC-5CE8BD8BA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B36BA3-48EB-42DB-A203-525626444D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F367E43-06EA-4B80-9537-6EDFE48460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EBE795A-26A7-470F-A049-F83F4A5638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58DC416-33D3-45F4-B7F7-7A5F91CD6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C3FB46E-A2EE-4C35-8292-883CF59A2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B30FB85-D240-463D-9C8B-108077F3C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358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FCE4F1-A104-4745-A2EF-2AC73DCED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661A789-6C9E-46F5-9A5E-7EA1D2124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058E1F-97E1-42CA-A786-9386401A8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D244E9-339C-41CE-8D08-BD0A76984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541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1C8D56D-F42F-4A96-8207-36C94802E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BA8F3E8-8B78-42AF-AF7B-D9F548E66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D704E15-1A35-4DF4-8510-8626B6B3F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552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9FAB74-0700-4032-948C-E5C19EB7D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1A4AC3-5229-4C2F-8DB1-4A5A9E214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5A26A0-9EBA-43C7-A9C4-BF44F3556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61082B-81BC-4699-9CE6-84CB400B9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AF3A57-56BE-4640-8D99-2AD932160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C2B8D2-76C1-4D42-A84F-C6D7482EB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5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F26BA9-DDA5-4536-9B43-0F376CF7A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AD421A4-4E72-477D-BD2C-2CA2E8DC34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A5D902-0FF1-4AC6-9A6C-9FBA920B2A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D07841-6EFC-46EA-8978-3F1A375FF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A098E6-841B-4065-9C95-E7CE9C8FE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950B3E-71DC-4991-A746-97E57F53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186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B37EF4-2169-4DF7-86D3-E6765CC8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73809E-6B6E-4114-9220-4B5BBF1D5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8D4288-A832-4D78-9B88-3317EE01CC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EE425-EF95-4073-B58A-B3B39B77C561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52E11E-6A1D-4BF5-B40B-A8EC1D20A4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553BE5-2523-487C-992C-7B07F1C42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00F9F-768B-4BE2-9367-5B07D5F374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5469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CommandLineTools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iki.ros.org/k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3D850E-2DB6-4A62-81FC-447348640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장 </a:t>
            </a:r>
            <a:r>
              <a:rPr lang="en-US" altLang="ko-KR" dirty="0"/>
              <a:t>– ROS </a:t>
            </a:r>
            <a:r>
              <a:rPr lang="ko-KR" altLang="en-US" dirty="0"/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4289A7-9772-4C11-9627-6E0C22AB6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 pc</a:t>
            </a:r>
            <a:r>
              <a:rPr lang="ko-KR" altLang="en-US" dirty="0"/>
              <a:t>와 스마트폰</a:t>
            </a:r>
            <a:r>
              <a:rPr lang="en-US" altLang="ko-KR" dirty="0"/>
              <a:t>(personal phone)</a:t>
            </a:r>
            <a:r>
              <a:rPr lang="ko-KR" altLang="en-US" dirty="0"/>
              <a:t> 공통점</a:t>
            </a:r>
            <a:endParaRPr lang="en-US" altLang="ko-KR" dirty="0"/>
          </a:p>
          <a:p>
            <a:pPr lvl="1"/>
            <a:r>
              <a:rPr lang="ko-KR" altLang="en-US" dirty="0"/>
              <a:t>누구나 하나쯤은 보유하고 있는 대중화 제품</a:t>
            </a:r>
            <a:endParaRPr lang="en-US" altLang="ko-KR" dirty="0"/>
          </a:p>
          <a:p>
            <a:pPr lvl="1"/>
            <a:r>
              <a:rPr lang="en-US" altLang="ko-KR" dirty="0"/>
              <a:t>OS</a:t>
            </a:r>
            <a:r>
              <a:rPr lang="ko-KR" altLang="en-US" dirty="0"/>
              <a:t>가 존재 </a:t>
            </a:r>
            <a:r>
              <a:rPr lang="en-US" altLang="ko-KR" dirty="0"/>
              <a:t>+ </a:t>
            </a:r>
            <a:r>
              <a:rPr lang="ko-KR" altLang="en-US" dirty="0"/>
              <a:t>어플리케이션의 존재</a:t>
            </a:r>
            <a:r>
              <a:rPr lang="en-US" altLang="ko-KR" dirty="0"/>
              <a:t>(</a:t>
            </a:r>
            <a:r>
              <a:rPr lang="ko-KR" altLang="en-US" dirty="0"/>
              <a:t>서비스 제공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다양한 하드웨어의 결합이 가능한 하드웨어 모듈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하드웨어 모듈</a:t>
            </a:r>
            <a:r>
              <a:rPr lang="en-US" altLang="ko-KR" dirty="0"/>
              <a:t>+</a:t>
            </a:r>
            <a:r>
              <a:rPr lang="ko-KR" altLang="en-US" dirty="0"/>
              <a:t>운영체제</a:t>
            </a:r>
            <a:r>
              <a:rPr lang="en-US" altLang="ko-KR" dirty="0"/>
              <a:t>+</a:t>
            </a:r>
            <a:r>
              <a:rPr lang="ko-KR" altLang="en-US" dirty="0"/>
              <a:t>앱</a:t>
            </a:r>
            <a:r>
              <a:rPr lang="en-US" altLang="ko-KR" dirty="0"/>
              <a:t>+</a:t>
            </a:r>
            <a:r>
              <a:rPr lang="ko-KR" altLang="en-US" dirty="0"/>
              <a:t>유저</a:t>
            </a:r>
            <a:r>
              <a:rPr lang="en-US" altLang="ko-KR" dirty="0"/>
              <a:t>=&gt;</a:t>
            </a:r>
            <a:r>
              <a:rPr lang="ko-KR" altLang="en-US" dirty="0"/>
              <a:t>에코 시스템</a:t>
            </a:r>
            <a:r>
              <a:rPr lang="en-US" altLang="ko-KR" dirty="0"/>
              <a:t>(</a:t>
            </a:r>
            <a:r>
              <a:rPr lang="ko-KR" altLang="en-US" dirty="0"/>
              <a:t>생태계 구축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4592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26F14-8B27-41E9-9B0B-5ADD72A08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설치 확인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954FCF3-1131-4492-A62F-6A74AB722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9066"/>
            <a:ext cx="546735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458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37F263-1895-464C-B936-CE35492F2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결과</a:t>
            </a:r>
          </a:p>
        </p:txBody>
      </p:sp>
      <p:pic>
        <p:nvPicPr>
          <p:cNvPr id="4" name="ros테스트">
            <a:hlinkClick r:id="" action="ppaction://media"/>
            <a:extLst>
              <a:ext uri="{FF2B5EF4-FFF2-40B4-BE49-F238E27FC236}">
                <a16:creationId xmlns:a16="http://schemas.microsoft.com/office/drawing/2014/main" id="{743F3989-EA50-4582-93AD-5E3639D92E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1920" y="1607511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011318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0F74DF-21F8-4C59-A4B1-67337741F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결과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4536649-D900-4176-929F-0A01D0BA9F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3" t="42118"/>
          <a:stretch/>
        </p:blipFill>
        <p:spPr>
          <a:xfrm>
            <a:off x="1131813" y="2223081"/>
            <a:ext cx="8195927" cy="3531765"/>
          </a:xfrm>
        </p:spPr>
      </p:pic>
    </p:spTree>
    <p:extLst>
      <p:ext uri="{BB962C8B-B14F-4D97-AF65-F5344CB8AC3E}">
        <p14:creationId xmlns:p14="http://schemas.microsoft.com/office/powerpoint/2010/main" val="1518233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5C280F-681F-4FC7-906D-1B8DFB2BC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개발 환경 구축</a:t>
            </a:r>
            <a:r>
              <a:rPr lang="en-US" altLang="ko-KR" dirty="0"/>
              <a:t>(IDE)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C45F07A-DB06-4A56-A819-79337F6766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34682"/>
            <a:ext cx="750867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064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348F21-551E-4230-9BB5-4835191A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ROS </a:t>
            </a:r>
            <a:r>
              <a:rPr lang="ko-KR" altLang="en-US" dirty="0"/>
              <a:t>용어 정리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33F88E9-F934-4C95-AED4-75F83AE394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582" y="1631965"/>
            <a:ext cx="7875985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C2F71A-BE45-4A1F-B1B8-55232A9273C3}"/>
              </a:ext>
            </a:extLst>
          </p:cNvPr>
          <p:cNvSpPr txBox="1"/>
          <p:nvPr/>
        </p:nvSpPr>
        <p:spPr>
          <a:xfrm>
            <a:off x="8115649" y="1142288"/>
            <a:ext cx="3833769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노드 </a:t>
            </a:r>
            <a:endParaRPr lang="en-US" altLang="ko-KR" sz="1600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sz="1600" dirty="0"/>
              <a:t>하나의 프로세스</a:t>
            </a:r>
            <a:r>
              <a:rPr lang="en-US" altLang="ko-KR" sz="1600" dirty="0"/>
              <a:t>. </a:t>
            </a:r>
            <a:r>
              <a:rPr lang="ko-KR" altLang="en-US" sz="1600" dirty="0"/>
              <a:t>하나의 프로그램은 여러 노드로 구성된다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sz="1600" dirty="0"/>
              <a:t>노드를 일부 가져다 쓰는 형식으로 사용이 가능하다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sz="1600" dirty="0"/>
              <a:t>ROS</a:t>
            </a:r>
            <a:r>
              <a:rPr lang="ko-KR" altLang="en-US" sz="1600" dirty="0"/>
              <a:t>는 모든 프로그램을 노드 단위로 작성하게 된다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sz="1600" dirty="0"/>
              <a:t>하나의 프로그램 안에서 노드 상호간 데이터 통신이 필요하다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sz="1600" dirty="0"/>
              <a:t>노드 구분은 개발자 마음</a:t>
            </a:r>
            <a:r>
              <a:rPr lang="en-US" altLang="ko-KR" sz="1600" dirty="0"/>
              <a:t>.(</a:t>
            </a:r>
            <a:r>
              <a:rPr lang="ko-KR" altLang="en-US" sz="1600" dirty="0"/>
              <a:t>나중에 </a:t>
            </a:r>
            <a:r>
              <a:rPr lang="ko-KR" altLang="en-US" sz="1600" dirty="0" err="1"/>
              <a:t>가져다쓰기</a:t>
            </a:r>
            <a:r>
              <a:rPr lang="ko-KR" altLang="en-US" sz="1600" dirty="0"/>
              <a:t> 위해서는 구분이 필요</a:t>
            </a:r>
            <a:r>
              <a:rPr lang="en-US" altLang="ko-KR" sz="1600" dirty="0"/>
              <a:t>)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sz="1600" dirty="0" err="1"/>
              <a:t>Rosrun</a:t>
            </a:r>
            <a:r>
              <a:rPr lang="en-US" altLang="ko-KR" sz="1600" dirty="0"/>
              <a:t> : </a:t>
            </a:r>
            <a:r>
              <a:rPr lang="ko-KR" altLang="en-US" sz="1600" dirty="0"/>
              <a:t>노드 하나를 실행시키는 명령어</a:t>
            </a:r>
            <a:endParaRPr lang="en-US" altLang="ko-KR" sz="1600" dirty="0"/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altLang="ko-KR" sz="1600" dirty="0"/>
          </a:p>
          <a:p>
            <a:r>
              <a:rPr lang="ko-KR" altLang="en-US" sz="1600" dirty="0"/>
              <a:t>패키지</a:t>
            </a:r>
            <a:endParaRPr lang="en-US" altLang="ko-KR" sz="1600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sz="1600" dirty="0"/>
              <a:t>실제적인 서비스를 제공하는 것</a:t>
            </a:r>
            <a:r>
              <a:rPr lang="en-US" altLang="ko-KR" sz="1600" dirty="0"/>
              <a:t>(</a:t>
            </a:r>
            <a:r>
              <a:rPr lang="ko-KR" altLang="en-US" sz="1600" dirty="0"/>
              <a:t>하나의 프로그램</a:t>
            </a:r>
            <a:r>
              <a:rPr lang="en-US" altLang="ko-KR" sz="1600" dirty="0"/>
              <a:t>)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sz="1600" dirty="0"/>
              <a:t>기존 패키지에서 일부만 활용하고 새로운 노드를 추가해 새로운 패키지를 만들 수 있다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altLang="ko-KR" sz="1600" dirty="0"/>
          </a:p>
          <a:p>
            <a:r>
              <a:rPr lang="ko-KR" altLang="en-US" sz="1600" dirty="0"/>
              <a:t>메시지</a:t>
            </a:r>
            <a:endParaRPr lang="en-US" altLang="ko-KR" sz="1600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en-US" altLang="ko-KR" sz="1600" dirty="0"/>
              <a:t>Low data </a:t>
            </a:r>
            <a:r>
              <a:rPr lang="ko-KR" altLang="en-US" sz="1600" dirty="0"/>
              <a:t>전송 및 송신</a:t>
            </a:r>
            <a:r>
              <a:rPr lang="en-US" altLang="ko-KR" sz="1600" dirty="0"/>
              <a:t>.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endParaRPr lang="en-US" altLang="ko-KR" sz="1600" dirty="0"/>
          </a:p>
          <a:p>
            <a:pPr marL="285750" indent="-285750">
              <a:buFont typeface="Symbol" panose="05050102010706020507" pitchFamily="18" charset="2"/>
              <a:buChar char="Þ"/>
            </a:pP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88644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B64CD-39E8-44E8-B60D-AF5E0F181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용어 정리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C38B7D8-09F4-464E-974F-E78CC3C0F2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536" y="1690688"/>
            <a:ext cx="8046113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B7F9DB-6BE0-4F41-B087-8846B903603C}"/>
              </a:ext>
            </a:extLst>
          </p:cNvPr>
          <p:cNvSpPr txBox="1"/>
          <p:nvPr/>
        </p:nvSpPr>
        <p:spPr>
          <a:xfrm>
            <a:off x="8332203" y="3288485"/>
            <a:ext cx="35130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토픽 </a:t>
            </a:r>
            <a:r>
              <a:rPr lang="en-US" altLang="ko-KR" dirty="0"/>
              <a:t>: </a:t>
            </a:r>
            <a:r>
              <a:rPr lang="ko-KR" altLang="en-US" dirty="0"/>
              <a:t>단방향</a:t>
            </a:r>
            <a:r>
              <a:rPr lang="en-US" altLang="ko-KR" dirty="0"/>
              <a:t>/</a:t>
            </a:r>
            <a:r>
              <a:rPr lang="ko-KR" altLang="en-US" dirty="0"/>
              <a:t>연속성을 가진 통신방법</a:t>
            </a:r>
            <a:r>
              <a:rPr lang="en-US" altLang="ko-KR" dirty="0"/>
              <a:t>. </a:t>
            </a:r>
            <a:r>
              <a:rPr lang="ko-KR" altLang="en-US" dirty="0"/>
              <a:t>중단요청이 오기 전까지 계속해서 전송한다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Publisher : </a:t>
            </a:r>
            <a:r>
              <a:rPr lang="ko-KR" altLang="en-US" dirty="0"/>
              <a:t>메시지를 보내는 쪽</a:t>
            </a:r>
            <a:endParaRPr lang="en-US" altLang="ko-KR" dirty="0"/>
          </a:p>
          <a:p>
            <a:r>
              <a:rPr lang="en-US" altLang="ko-KR" dirty="0"/>
              <a:t>Subscriber : </a:t>
            </a:r>
            <a:r>
              <a:rPr lang="ko-KR" altLang="en-US" dirty="0"/>
              <a:t>메시지를 받는 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센서의 경우</a:t>
            </a:r>
            <a:r>
              <a:rPr lang="en-US" altLang="ko-KR" dirty="0"/>
              <a:t>, </a:t>
            </a:r>
            <a:r>
              <a:rPr lang="ko-KR" altLang="en-US" dirty="0"/>
              <a:t>일방적으로 데이터를 보내는 경우가 많아 토픽이 자주 사용된다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9716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35975B-35D9-41F1-BC16-F99CBB5CA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용어 정리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CF2491E-4E25-4066-BC36-BA5F85C636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587" y="1825174"/>
            <a:ext cx="8160410" cy="43513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E8A25F-E4AB-46DA-89DE-12CC4352E5F0}"/>
              </a:ext>
            </a:extLst>
          </p:cNvPr>
          <p:cNvSpPr txBox="1"/>
          <p:nvPr/>
        </p:nvSpPr>
        <p:spPr>
          <a:xfrm>
            <a:off x="8956665" y="3293247"/>
            <a:ext cx="27795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서비스 </a:t>
            </a:r>
            <a:r>
              <a:rPr lang="en-US" altLang="ko-KR" dirty="0"/>
              <a:t>: </a:t>
            </a:r>
            <a:r>
              <a:rPr lang="ko-KR" altLang="en-US" dirty="0"/>
              <a:t>단방향이 아닌 양방향</a:t>
            </a:r>
            <a:r>
              <a:rPr lang="en-US" altLang="ko-KR" dirty="0"/>
              <a:t>. </a:t>
            </a:r>
            <a:r>
              <a:rPr lang="ko-KR" altLang="en-US" dirty="0"/>
              <a:t>일회성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서비스 클라이언트 </a:t>
            </a:r>
            <a:r>
              <a:rPr lang="en-US" altLang="ko-KR" dirty="0"/>
              <a:t>: </a:t>
            </a:r>
            <a:r>
              <a:rPr lang="ko-KR" altLang="en-US" dirty="0"/>
              <a:t>서버에 요청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서비스 서버 </a:t>
            </a:r>
            <a:r>
              <a:rPr lang="en-US" altLang="ko-KR" dirty="0"/>
              <a:t>: </a:t>
            </a:r>
            <a:r>
              <a:rPr lang="ko-KR" altLang="en-US" dirty="0"/>
              <a:t>클라이언트 요구에 맞춰 동작</a:t>
            </a:r>
          </a:p>
        </p:txBody>
      </p:sp>
    </p:spTree>
    <p:extLst>
      <p:ext uri="{BB962C8B-B14F-4D97-AF65-F5344CB8AC3E}">
        <p14:creationId xmlns:p14="http://schemas.microsoft.com/office/powerpoint/2010/main" val="845828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26936-BA1B-43BD-9EE7-BEE4F62D1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용어 정리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4151DFF-5E32-47F6-86E8-8BFF34A3A5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4251" y="1892737"/>
            <a:ext cx="7481574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D532B5-8EF3-490E-A5FA-6A8196CF3745}"/>
              </a:ext>
            </a:extLst>
          </p:cNvPr>
          <p:cNvSpPr txBox="1"/>
          <p:nvPr/>
        </p:nvSpPr>
        <p:spPr>
          <a:xfrm>
            <a:off x="8556771" y="2013358"/>
            <a:ext cx="31542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액션 </a:t>
            </a:r>
            <a:r>
              <a:rPr lang="en-US" altLang="ko-KR" dirty="0"/>
              <a:t>: </a:t>
            </a:r>
            <a:r>
              <a:rPr lang="ko-KR" altLang="en-US" dirty="0"/>
              <a:t>중간중간에 결과를 알려줌</a:t>
            </a:r>
            <a:r>
              <a:rPr lang="en-US" altLang="ko-KR" dirty="0"/>
              <a:t>. </a:t>
            </a:r>
            <a:r>
              <a:rPr lang="ko-KR" altLang="en-US" dirty="0"/>
              <a:t>모든 과정이 끝나면 결과값 전송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복잡하고 장시간이 걸리는 태스크 수행 시 사용된다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잘 사용되지는 않는다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450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7B8CB3-0FFB-4843-9DE6-6E18ABE17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메시지 통신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0BC1F8-CF9E-482B-8782-1969801EC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핵심은 노드 간 메시지 통신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B9646FB-2D7A-4D19-AB95-3A5985E4A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213" y="1549560"/>
            <a:ext cx="4791280" cy="289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8096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F801D6-27A8-4ACB-A0B2-334CF25B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메시지 통신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723DC2D-D7E5-483C-A18B-DF4009116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832" y="1976627"/>
            <a:ext cx="8166301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A10D42-1922-4219-8154-D3515BAB88B9}"/>
              </a:ext>
            </a:extLst>
          </p:cNvPr>
          <p:cNvSpPr txBox="1"/>
          <p:nvPr/>
        </p:nvSpPr>
        <p:spPr>
          <a:xfrm>
            <a:off x="9076888" y="1971413"/>
            <a:ext cx="27683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노드 정보를 관리한다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노드를 연결해주는 매개체 역할을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9904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2AC1DA-B86A-4E96-95D7-5B2BE36B1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소프트웨어 플랫폼</a:t>
            </a:r>
            <a:r>
              <a:rPr lang="en-US" altLang="ko-KR" dirty="0"/>
              <a:t>(</a:t>
            </a:r>
            <a:r>
              <a:rPr lang="ko-KR" altLang="en-US" dirty="0"/>
              <a:t>운영체제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9FDB01-C095-4B8B-9B45-444141BD6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하드웨어 인터페이스 통합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하드웨어 추상화</a:t>
            </a:r>
            <a:r>
              <a:rPr lang="en-US" altLang="ko-KR" dirty="0"/>
              <a:t>/</a:t>
            </a:r>
            <a:r>
              <a:rPr lang="ko-KR" altLang="en-US" dirty="0"/>
              <a:t>규격화</a:t>
            </a:r>
            <a:r>
              <a:rPr lang="en-US" altLang="ko-KR" dirty="0"/>
              <a:t>/</a:t>
            </a:r>
            <a:r>
              <a:rPr lang="ko-KR" altLang="en-US" dirty="0"/>
              <a:t>모듈화를 통한</a:t>
            </a:r>
            <a:r>
              <a:rPr lang="en-US" altLang="ko-KR" dirty="0"/>
              <a:t> </a:t>
            </a:r>
            <a:r>
              <a:rPr lang="ko-KR" altLang="en-US" dirty="0"/>
              <a:t>로봇의 가격 하락</a:t>
            </a:r>
            <a:r>
              <a:rPr lang="en-US" altLang="ko-KR" dirty="0"/>
              <a:t>, </a:t>
            </a:r>
            <a:r>
              <a:rPr lang="ko-KR" altLang="en-US" dirty="0"/>
              <a:t>성능 상승</a:t>
            </a:r>
            <a:endParaRPr lang="en-US" altLang="ko-KR" dirty="0"/>
          </a:p>
          <a:p>
            <a:r>
              <a:rPr lang="ko-KR" altLang="en-US" dirty="0"/>
              <a:t>이 과정에서</a:t>
            </a:r>
            <a:r>
              <a:rPr lang="en-US" altLang="ko-KR" dirty="0"/>
              <a:t> </a:t>
            </a:r>
            <a:r>
              <a:rPr lang="ko-KR" altLang="en-US" dirty="0"/>
              <a:t>하드웨어</a:t>
            </a:r>
            <a:r>
              <a:rPr lang="en-US" altLang="ko-KR" dirty="0"/>
              <a:t>, </a:t>
            </a:r>
            <a:r>
              <a:rPr lang="ko-KR" altLang="en-US" dirty="0"/>
              <a:t>운영체제</a:t>
            </a:r>
            <a:r>
              <a:rPr lang="en-US" altLang="ko-KR" dirty="0"/>
              <a:t>,</a:t>
            </a:r>
            <a:r>
              <a:rPr lang="ko-KR" altLang="en-US" dirty="0"/>
              <a:t>어플리케이션 분리</a:t>
            </a:r>
            <a:endParaRPr lang="en-US" altLang="ko-KR" dirty="0"/>
          </a:p>
          <a:p>
            <a:r>
              <a:rPr lang="ko-KR" altLang="en-US" dirty="0"/>
              <a:t>이 때부터 사용자에게 제공하는 서비스</a:t>
            </a:r>
            <a:r>
              <a:rPr lang="en-US" altLang="ko-KR" dirty="0"/>
              <a:t>(</a:t>
            </a:r>
            <a:r>
              <a:rPr lang="ko-KR" altLang="en-US" dirty="0"/>
              <a:t>앱</a:t>
            </a:r>
            <a:r>
              <a:rPr lang="en-US" altLang="ko-KR" dirty="0"/>
              <a:t>)</a:t>
            </a:r>
            <a:r>
              <a:rPr lang="ko-KR" altLang="en-US" dirty="0"/>
              <a:t>에 집중할 수 있게 함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=&gt; </a:t>
            </a:r>
            <a:r>
              <a:rPr lang="ko-KR" altLang="en-US" dirty="0"/>
              <a:t>다양한 사용자의 니즈에 따른 다양한 로봇이 등장하고 이에 따라 유저 증가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=&gt; </a:t>
            </a:r>
            <a:r>
              <a:rPr lang="ko-KR" altLang="en-US" dirty="0"/>
              <a:t>로봇 소프트웨어 플랫폼을 통해 하드웨어에 대한 지식이 없어도 응용 프로그램을 작성 가능</a:t>
            </a:r>
            <a:r>
              <a:rPr lang="en-US" altLang="ko-KR" dirty="0"/>
              <a:t>. </a:t>
            </a:r>
            <a:r>
              <a:rPr lang="ko-KR" altLang="en-US" dirty="0"/>
              <a:t>또한 유저에게 제공할 소프트웨어</a:t>
            </a:r>
            <a:r>
              <a:rPr lang="en-US" altLang="ko-KR" dirty="0"/>
              <a:t>(</a:t>
            </a:r>
            <a:r>
              <a:rPr lang="ko-KR" altLang="en-US" dirty="0"/>
              <a:t>서비스</a:t>
            </a:r>
            <a:r>
              <a:rPr lang="en-US" altLang="ko-KR" dirty="0"/>
              <a:t>)</a:t>
            </a:r>
            <a:r>
              <a:rPr lang="ko-KR" altLang="en-US" dirty="0"/>
              <a:t>에 집중 가능</a:t>
            </a:r>
            <a:r>
              <a:rPr lang="en-US" altLang="ko-KR" dirty="0"/>
              <a:t>. 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80980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C43EBF-21D2-4299-9DC9-A2D4C9ECF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메시지 통신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66DF0E5-EF9E-419B-82A2-50039DDCA0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475" y="1750124"/>
            <a:ext cx="8029721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787995-D2DA-4A87-98CF-012BE71924F7}"/>
              </a:ext>
            </a:extLst>
          </p:cNvPr>
          <p:cNvSpPr txBox="1"/>
          <p:nvPr/>
        </p:nvSpPr>
        <p:spPr>
          <a:xfrm>
            <a:off x="8372213" y="1410674"/>
            <a:ext cx="353176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노드는 실행되는 즉시 그 정보를 마스터에 전송한다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노드 이름</a:t>
            </a:r>
            <a:r>
              <a:rPr lang="en-US" altLang="ko-KR" dirty="0"/>
              <a:t>, </a:t>
            </a:r>
            <a:r>
              <a:rPr lang="ko-KR" altLang="en-US" dirty="0"/>
              <a:t>토픽 이름</a:t>
            </a:r>
            <a:r>
              <a:rPr lang="en-US" altLang="ko-KR" dirty="0"/>
              <a:t>, </a:t>
            </a:r>
            <a:r>
              <a:rPr lang="ko-KR" altLang="en-US" dirty="0"/>
              <a:t>어떤 형식의 메시지를 전송할지에 대한 데이터</a:t>
            </a:r>
            <a:r>
              <a:rPr lang="en-US" altLang="ko-KR" dirty="0"/>
              <a:t>, IP</a:t>
            </a:r>
            <a:r>
              <a:rPr lang="ko-KR" altLang="en-US" dirty="0"/>
              <a:t>와 포트 번호를 전송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새로운 </a:t>
            </a:r>
            <a:r>
              <a:rPr lang="ko-KR" altLang="en-US" dirty="0" err="1"/>
              <a:t>서브스크라이버</a:t>
            </a:r>
            <a:r>
              <a:rPr lang="ko-KR" altLang="en-US" dirty="0"/>
              <a:t> 노드가 추가되면 마스터는 기존 노드에 새로운 노드에 대한 정보를 전송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이후 마스터 개입 없이 </a:t>
            </a:r>
            <a:r>
              <a:rPr lang="ko-KR" altLang="en-US" dirty="0" err="1"/>
              <a:t>서브스크라이버</a:t>
            </a:r>
            <a:r>
              <a:rPr lang="ko-KR" altLang="en-US" dirty="0"/>
              <a:t> 노드끼리 </a:t>
            </a:r>
            <a:r>
              <a:rPr lang="en-US" altLang="ko-KR" dirty="0"/>
              <a:t>TCPROS </a:t>
            </a:r>
            <a:r>
              <a:rPr lang="ko-KR" altLang="en-US" dirty="0"/>
              <a:t>접속을 통한 메시지 교환</a:t>
            </a:r>
            <a:r>
              <a:rPr lang="en-US" altLang="ko-KR" dirty="0"/>
              <a:t>(TCP </a:t>
            </a:r>
            <a:r>
              <a:rPr lang="ko-KR" altLang="en-US" dirty="0"/>
              <a:t>통신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이 메시지는 </a:t>
            </a:r>
            <a:r>
              <a:rPr lang="en-US" altLang="ko-KR" dirty="0"/>
              <a:t>1</a:t>
            </a:r>
            <a:r>
              <a:rPr lang="ko-KR" altLang="en-US" dirty="0"/>
              <a:t>회에 한해 정보를 교환하고 </a:t>
            </a:r>
            <a:r>
              <a:rPr lang="en-US" altLang="ko-KR" dirty="0"/>
              <a:t>TCP </a:t>
            </a:r>
            <a:r>
              <a:rPr lang="ko-KR" altLang="en-US" dirty="0"/>
              <a:t>연결은 끊어지게 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1403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D6F27E-EC63-4AD7-A6C6-D773DBAC0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메시지 통신 </a:t>
            </a:r>
            <a:r>
              <a:rPr lang="en-US" altLang="ko-KR" dirty="0"/>
              <a:t>- </a:t>
            </a:r>
            <a:r>
              <a:rPr lang="ko-KR" altLang="en-US" dirty="0"/>
              <a:t>정리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042941CC-98F6-486D-A344-3C97F9D37D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0113" y="1875959"/>
            <a:ext cx="75176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05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FDD00-CFF7-456A-88BB-B347E1F79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메시지 통신 방식 </a:t>
            </a:r>
            <a:r>
              <a:rPr lang="en-US" altLang="ko-KR" dirty="0"/>
              <a:t>- </a:t>
            </a:r>
            <a:r>
              <a:rPr lang="ko-KR" altLang="en-US" dirty="0"/>
              <a:t>정리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3368170-3057-4686-8AAC-C2F6991619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84348"/>
            <a:ext cx="7520983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E045A7-DB4A-47DE-A846-A8D6B62284EA}"/>
              </a:ext>
            </a:extLst>
          </p:cNvPr>
          <p:cNvSpPr txBox="1"/>
          <p:nvPr/>
        </p:nvSpPr>
        <p:spPr>
          <a:xfrm>
            <a:off x="8665828" y="2130804"/>
            <a:ext cx="29780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파라미터 </a:t>
            </a:r>
            <a:r>
              <a:rPr lang="en-US" altLang="ko-KR" dirty="0"/>
              <a:t>: </a:t>
            </a:r>
            <a:r>
              <a:rPr lang="ko-KR" altLang="en-US" dirty="0"/>
              <a:t>네트워크 글로벌 변수를 지정하고 이를 실시간으로 수정 가능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07635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409B4-BA7B-4440-B586-BA2BB8449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메시지 형식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23F051E-7524-4158-AC82-2AFFA6675E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918" y="1825625"/>
            <a:ext cx="78944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95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A599A-A4BF-4530-899B-22A5B9999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이기종 디바이스간 통신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9967646-6457-4F1C-82F1-E9DE57FB29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8469" y="1842403"/>
            <a:ext cx="759302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842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98742-0698-4191-8BC3-E3D0C9D36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5. ROS </a:t>
            </a:r>
            <a:r>
              <a:rPr lang="ko-KR" altLang="en-US" dirty="0"/>
              <a:t>명령어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8BB929C3-39CE-49E5-8847-9DFDD16E0D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842" y="1750124"/>
            <a:ext cx="80582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4149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148A23-D0C3-4A8C-B095-698717A3E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실행 명령어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AC9F573-9FDD-4189-B307-9692B85475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1092" y="1825625"/>
            <a:ext cx="83570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3372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42F97-EB2B-4222-B15D-0C009706C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명령어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A07F365-481F-4A17-8D23-097546BE8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8011" y="1909515"/>
            <a:ext cx="83529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311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C1B137-3264-41B0-B294-4540DD3E9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명령어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E982188-2C5D-40C4-AF8B-A8C23862B4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24" y="1690688"/>
            <a:ext cx="8091495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32F679-469E-4DF7-AE38-2E9E4D520321}"/>
              </a:ext>
            </a:extLst>
          </p:cNvPr>
          <p:cNvSpPr txBox="1"/>
          <p:nvPr/>
        </p:nvSpPr>
        <p:spPr>
          <a:xfrm>
            <a:off x="492927" y="6169709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자세한 내용은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http://wiki.ros.org/ROS/CommandLineTools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528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E2124E-5F72-46D7-BCA8-76937DF9A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장 </a:t>
            </a:r>
            <a:r>
              <a:rPr lang="en-US" altLang="ko-KR" dirty="0"/>
              <a:t>– ROS(ROBOT OPERATING SYSTEM)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E860D7-D863-4A6B-A792-05FA85769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/>
              <a:t>ROS?</a:t>
            </a:r>
          </a:p>
          <a:p>
            <a:pPr lvl="1"/>
            <a:r>
              <a:rPr lang="ko-KR" altLang="en-US" dirty="0"/>
              <a:t>오픈 소스 기반 </a:t>
            </a:r>
            <a:r>
              <a:rPr lang="en-US" altLang="ko-KR" dirty="0"/>
              <a:t>=&gt; </a:t>
            </a:r>
            <a:r>
              <a:rPr lang="ko-KR" altLang="en-US" dirty="0"/>
              <a:t>생태계 형성이 가능</a:t>
            </a:r>
            <a:endParaRPr lang="en-US" altLang="ko-KR" dirty="0"/>
          </a:p>
          <a:p>
            <a:pPr lvl="1"/>
            <a:r>
              <a:rPr lang="ko-KR" altLang="en-US" dirty="0"/>
              <a:t>메타 운영 체제</a:t>
            </a:r>
            <a:endParaRPr lang="en-US" altLang="ko-KR" dirty="0"/>
          </a:p>
          <a:p>
            <a:pPr lvl="1"/>
            <a:r>
              <a:rPr lang="ko-KR" altLang="en-US" dirty="0"/>
              <a:t>실질적으로 보면 로봇 소프트웨어 개발을 위한 소프트웨어 프레임워크</a:t>
            </a:r>
            <a:endParaRPr lang="en-US" altLang="ko-KR" dirty="0"/>
          </a:p>
          <a:p>
            <a:pPr lvl="2"/>
            <a:r>
              <a:rPr lang="ko-KR" altLang="en-US" dirty="0"/>
              <a:t>노드간 메시지 교환을 통한 공동 개발</a:t>
            </a:r>
            <a:endParaRPr lang="en-US" altLang="ko-KR" dirty="0"/>
          </a:p>
          <a:p>
            <a:pPr lvl="2"/>
            <a:r>
              <a:rPr lang="ko-KR" altLang="en-US" dirty="0"/>
              <a:t>모델링</a:t>
            </a:r>
            <a:r>
              <a:rPr lang="en-US" altLang="ko-KR" dirty="0"/>
              <a:t>,</a:t>
            </a:r>
            <a:r>
              <a:rPr lang="ko-KR" altLang="en-US" dirty="0"/>
              <a:t> 센싱</a:t>
            </a:r>
            <a:r>
              <a:rPr lang="en-US" altLang="ko-KR" dirty="0"/>
              <a:t>, </a:t>
            </a:r>
            <a:r>
              <a:rPr lang="ko-KR" altLang="en-US" dirty="0"/>
              <a:t>인식</a:t>
            </a:r>
            <a:r>
              <a:rPr lang="en-US" altLang="ko-KR" dirty="0"/>
              <a:t>, </a:t>
            </a:r>
            <a:r>
              <a:rPr lang="ko-KR" altLang="en-US" dirty="0"/>
              <a:t>내비게이션</a:t>
            </a:r>
            <a:r>
              <a:rPr lang="en-US" altLang="ko-KR" dirty="0"/>
              <a:t>, </a:t>
            </a:r>
            <a:r>
              <a:rPr lang="ko-KR" altLang="en-US" dirty="0" err="1"/>
              <a:t>매니퓰레이션</a:t>
            </a:r>
            <a:r>
              <a:rPr lang="ko-KR" altLang="en-US" dirty="0"/>
              <a:t> 등을 통한 </a:t>
            </a:r>
            <a:r>
              <a:rPr lang="ko-KR" altLang="en-US" dirty="0" err="1"/>
              <a:t>로보틱스</a:t>
            </a:r>
            <a:r>
              <a:rPr lang="ko-KR" altLang="en-US" dirty="0"/>
              <a:t> 생태계 구성</a:t>
            </a:r>
            <a:endParaRPr lang="en-US" altLang="ko-KR" dirty="0"/>
          </a:p>
          <a:p>
            <a:pPr lvl="1"/>
            <a:r>
              <a:rPr lang="ko-KR" altLang="en-US" dirty="0"/>
              <a:t>다양한 언어를 지원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메타운영체제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전통적인 운영체제는 아니지만 전통적 운영체제들</a:t>
            </a:r>
            <a:r>
              <a:rPr lang="en-US" altLang="ko-KR" dirty="0"/>
              <a:t>(</a:t>
            </a:r>
            <a:r>
              <a:rPr lang="ko-KR" altLang="en-US" dirty="0"/>
              <a:t>리눅스</a:t>
            </a:r>
            <a:r>
              <a:rPr lang="en-US" altLang="ko-KR" dirty="0"/>
              <a:t>,</a:t>
            </a:r>
            <a:r>
              <a:rPr lang="ko-KR" altLang="en-US" dirty="0"/>
              <a:t>윈도우</a:t>
            </a:r>
            <a:r>
              <a:rPr lang="en-US" altLang="ko-KR" dirty="0"/>
              <a:t>)</a:t>
            </a:r>
            <a:r>
              <a:rPr lang="ko-KR" altLang="en-US" dirty="0"/>
              <a:t>를 이용</a:t>
            </a:r>
            <a:endParaRPr lang="en-US" altLang="ko-KR" dirty="0"/>
          </a:p>
          <a:p>
            <a:pPr lvl="1"/>
            <a:r>
              <a:rPr lang="ko-KR" altLang="en-US" dirty="0"/>
              <a:t>로봇 소프트웨어 개발을 위한 로봇 소프트웨어 프레임워크 제공</a:t>
            </a:r>
            <a:endParaRPr lang="en-US" altLang="ko-KR" dirty="0"/>
          </a:p>
          <a:p>
            <a:pPr lvl="1"/>
            <a:r>
              <a:rPr lang="ko-KR" altLang="en-US" dirty="0"/>
              <a:t>이기종 디바이스 간 통신을 지원 </a:t>
            </a:r>
            <a:r>
              <a:rPr lang="en-US" altLang="ko-KR" dirty="0"/>
              <a:t>– </a:t>
            </a:r>
            <a:r>
              <a:rPr lang="ko-KR" altLang="en-US" dirty="0"/>
              <a:t>서로 다른 환경에서 같은 기능을 구현 가능함 </a:t>
            </a:r>
            <a:r>
              <a:rPr lang="en-US" altLang="ko-KR" dirty="0"/>
              <a:t>=&gt; </a:t>
            </a:r>
            <a:r>
              <a:rPr lang="ko-KR" altLang="en-US" dirty="0"/>
              <a:t>원하는 환경에서 </a:t>
            </a:r>
            <a:r>
              <a:rPr lang="en-US" altLang="ko-KR" dirty="0"/>
              <a:t>ROS </a:t>
            </a:r>
            <a:r>
              <a:rPr lang="ko-KR" altLang="en-US" dirty="0"/>
              <a:t>설치 후 이용 가능하도록 만듦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사용 가능한 운영체제 </a:t>
            </a:r>
            <a:r>
              <a:rPr lang="en-US" altLang="ko-KR" dirty="0"/>
              <a:t>: </a:t>
            </a:r>
            <a:r>
              <a:rPr lang="ko-KR" altLang="en-US" dirty="0"/>
              <a:t>우분투</a:t>
            </a:r>
            <a:r>
              <a:rPr lang="en-US" altLang="ko-KR" dirty="0"/>
              <a:t>, OS X, </a:t>
            </a:r>
            <a:r>
              <a:rPr lang="ko-KR" altLang="en-US" dirty="0"/>
              <a:t>윈도우</a:t>
            </a:r>
            <a:r>
              <a:rPr lang="en-US" altLang="ko-KR" dirty="0"/>
              <a:t>, </a:t>
            </a:r>
            <a:r>
              <a:rPr lang="ko-KR" altLang="en-US" dirty="0" err="1"/>
              <a:t>페도라</a:t>
            </a:r>
            <a:r>
              <a:rPr lang="en-US" altLang="ko-KR" dirty="0"/>
              <a:t>, </a:t>
            </a:r>
            <a:r>
              <a:rPr lang="ko-KR" altLang="en-US" dirty="0" err="1"/>
              <a:t>데비안</a:t>
            </a:r>
            <a:r>
              <a:rPr lang="en-US" altLang="ko-KR" dirty="0"/>
              <a:t>, </a:t>
            </a:r>
            <a:r>
              <a:rPr lang="ko-KR" altLang="en-US" dirty="0" err="1"/>
              <a:t>라즈비안</a:t>
            </a:r>
            <a:r>
              <a:rPr lang="en-US" altLang="ko-KR" dirty="0"/>
              <a:t>, </a:t>
            </a:r>
            <a:r>
              <a:rPr lang="ko-KR" altLang="en-US" dirty="0"/>
              <a:t>안드로이드</a:t>
            </a:r>
            <a:r>
              <a:rPr lang="en-US" altLang="ko-KR" dirty="0"/>
              <a:t>….</a:t>
            </a:r>
          </a:p>
          <a:p>
            <a:pPr lvl="1"/>
            <a:r>
              <a:rPr lang="ko-KR" altLang="en-US" dirty="0"/>
              <a:t>기본적으로는 우분투</a:t>
            </a:r>
            <a:r>
              <a:rPr lang="en-US" altLang="ko-KR" dirty="0"/>
              <a:t>(</a:t>
            </a:r>
            <a:r>
              <a:rPr lang="ko-KR" altLang="en-US" dirty="0"/>
              <a:t>리눅스 민트</a:t>
            </a:r>
            <a:r>
              <a:rPr lang="en-US" altLang="ko-KR" dirty="0"/>
              <a:t>) </a:t>
            </a:r>
            <a:r>
              <a:rPr lang="ko-KR" altLang="en-US" dirty="0"/>
              <a:t>또는 </a:t>
            </a:r>
            <a:r>
              <a:rPr lang="ko-KR" altLang="en-US" dirty="0" err="1"/>
              <a:t>데비안</a:t>
            </a:r>
            <a:r>
              <a:rPr lang="ko-KR" altLang="en-US" dirty="0"/>
              <a:t> 정도를 많이 사용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0683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E4FCAB-3191-4777-B28D-980D00C3C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</a:t>
            </a:r>
            <a:r>
              <a:rPr lang="ko-KR" altLang="en-US" dirty="0"/>
              <a:t>의 구성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B574D8C7-2C95-40A5-A68F-F4D7BA3259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3308" y="1825625"/>
            <a:ext cx="8425384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D10C65-F4E2-4EB1-AB17-C67ED1DDC826}"/>
              </a:ext>
            </a:extLst>
          </p:cNvPr>
          <p:cNvSpPr txBox="1"/>
          <p:nvPr/>
        </p:nvSpPr>
        <p:spPr>
          <a:xfrm>
            <a:off x="3271706" y="1315222"/>
            <a:ext cx="3447875" cy="380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다양한 언어 지원을 위해 존재</a:t>
            </a:r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C7F7FA5B-2040-4FAF-97C9-21C17EC4C7C6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2206305" y="1505562"/>
            <a:ext cx="1065401" cy="314850"/>
          </a:xfrm>
          <a:prstGeom prst="bentConnector3">
            <a:avLst>
              <a:gd name="adj1" fmla="val -39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290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886684-0A47-4F47-9C67-C14837469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</a:t>
            </a:r>
            <a:r>
              <a:rPr lang="ko-KR" altLang="en-US" dirty="0"/>
              <a:t>의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86F3D3-997D-40A6-AF0B-A06E2E178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통신 인프라</a:t>
            </a:r>
            <a:endParaRPr lang="en-US" altLang="ko-KR" dirty="0"/>
          </a:p>
          <a:p>
            <a:pPr lvl="1"/>
            <a:r>
              <a:rPr lang="ko-KR" altLang="en-US" dirty="0"/>
              <a:t>노드 간 데이터 통신 제공</a:t>
            </a:r>
            <a:r>
              <a:rPr lang="en-US" altLang="ko-KR" dirty="0"/>
              <a:t>(</a:t>
            </a:r>
            <a:r>
              <a:rPr lang="ko-KR" altLang="en-US" dirty="0"/>
              <a:t>프로세스 간 통신 제공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메시지 파싱 </a:t>
            </a:r>
            <a:r>
              <a:rPr lang="en-US" altLang="ko-KR" dirty="0"/>
              <a:t>: </a:t>
            </a:r>
            <a:r>
              <a:rPr lang="ko-KR" altLang="en-US" dirty="0"/>
              <a:t>특정 센서와 디바이스에 맞춰 데이터 규격이 수립되어 있음</a:t>
            </a:r>
            <a:endParaRPr lang="en-US" altLang="ko-KR" dirty="0"/>
          </a:p>
          <a:p>
            <a:pPr lvl="1"/>
            <a:r>
              <a:rPr lang="ko-KR" altLang="en-US" dirty="0"/>
              <a:t>메시지 기록 및 재생 </a:t>
            </a:r>
            <a:r>
              <a:rPr lang="en-US" altLang="ko-KR" dirty="0"/>
              <a:t>: </a:t>
            </a:r>
            <a:r>
              <a:rPr lang="ko-KR" altLang="en-US" dirty="0"/>
              <a:t>현재 디바이스 상태를 전부 모니터링 및 기록이 가능</a:t>
            </a:r>
            <a:r>
              <a:rPr lang="en-US" altLang="ko-KR" dirty="0"/>
              <a:t>. </a:t>
            </a:r>
            <a:r>
              <a:rPr lang="ko-KR" altLang="en-US" dirty="0"/>
              <a:t>이후 이를 이용 가능하다</a:t>
            </a:r>
            <a:r>
              <a:rPr lang="en-US" altLang="ko-KR" dirty="0"/>
              <a:t>.  </a:t>
            </a:r>
          </a:p>
          <a:p>
            <a:pPr marL="457200" lvl="1" indent="0">
              <a:buNone/>
            </a:pPr>
            <a:r>
              <a:rPr lang="en-US" altLang="ko-KR" dirty="0"/>
              <a:t>	ex&gt; </a:t>
            </a:r>
            <a:r>
              <a:rPr lang="ko-KR" altLang="en-US" dirty="0"/>
              <a:t>알고리즘 개발 시 어떤 실험에서 나온 데이터를 저장해 둔 뒤</a:t>
            </a:r>
            <a:r>
              <a:rPr lang="en-US" altLang="ko-KR" dirty="0"/>
              <a:t>, </a:t>
            </a:r>
            <a:r>
              <a:rPr lang="ko-KR" altLang="en-US" dirty="0"/>
              <a:t>새</a:t>
            </a:r>
            <a:r>
              <a:rPr lang="en-US" altLang="ko-KR" dirty="0"/>
              <a:t>	</a:t>
            </a:r>
            <a:r>
              <a:rPr lang="ko-KR" altLang="en-US" dirty="0"/>
              <a:t>로운 알고리즘을 테스트할 때 또 실험을 실시하는 것이 아니라 이 데</a:t>
            </a:r>
            <a:r>
              <a:rPr lang="en-US" altLang="ko-KR" dirty="0"/>
              <a:t>	</a:t>
            </a:r>
            <a:r>
              <a:rPr lang="ko-KR" altLang="en-US" dirty="0" err="1"/>
              <a:t>이터를</a:t>
            </a:r>
            <a:r>
              <a:rPr lang="ko-KR" altLang="en-US" dirty="0"/>
              <a:t> 넣어 결과 분석</a:t>
            </a:r>
            <a:endParaRPr lang="en-US" altLang="ko-KR" dirty="0"/>
          </a:p>
          <a:p>
            <a:pPr lvl="1"/>
            <a:r>
              <a:rPr lang="ko-KR" altLang="en-US" dirty="0"/>
              <a:t>다양한 언어 사용이 가능 </a:t>
            </a:r>
            <a:r>
              <a:rPr lang="en-US" altLang="ko-KR" dirty="0"/>
              <a:t>: </a:t>
            </a:r>
            <a:r>
              <a:rPr lang="ko-KR" altLang="en-US" dirty="0"/>
              <a:t>노드 간 메시지 교환이 메시지를 사용하기 때문에 각 노드는 다양한 언어로 작성 가능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분산 매개 변수 시스템 </a:t>
            </a:r>
            <a:r>
              <a:rPr lang="en-US" altLang="ko-KR" dirty="0"/>
              <a:t>: </a:t>
            </a:r>
            <a:r>
              <a:rPr lang="ko-KR" altLang="en-US" dirty="0"/>
              <a:t>동작 중에 중요 변수에 대해 수정이 가능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27565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0706DC-ED5F-42AC-82AD-266D46DC3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</a:t>
            </a:r>
            <a:r>
              <a:rPr lang="ko-KR" altLang="en-US" dirty="0"/>
              <a:t>의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ED43F4-F5FD-4C44-9A1F-086AF73FA3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로봇 관련 다양한 기능</a:t>
            </a:r>
            <a:endParaRPr lang="en-US" altLang="ko-KR" dirty="0"/>
          </a:p>
          <a:p>
            <a:pPr lvl="1"/>
            <a:r>
              <a:rPr lang="ko-KR" altLang="en-US" dirty="0"/>
              <a:t>로봇에 대한 표준 메시지 정리 </a:t>
            </a:r>
            <a:endParaRPr lang="en-US" altLang="ko-KR" dirty="0"/>
          </a:p>
          <a:p>
            <a:pPr lvl="1"/>
            <a:r>
              <a:rPr lang="ko-KR" altLang="en-US" dirty="0"/>
              <a:t>로봇 기하학 라이브러리 </a:t>
            </a:r>
            <a:r>
              <a:rPr lang="en-US" altLang="ko-KR" dirty="0"/>
              <a:t>: </a:t>
            </a:r>
            <a:r>
              <a:rPr lang="ko-KR" altLang="en-US" dirty="0"/>
              <a:t>상대 좌표를 이용해 표현 가능</a:t>
            </a:r>
            <a:endParaRPr lang="en-US" altLang="ko-KR" dirty="0"/>
          </a:p>
          <a:p>
            <a:pPr lvl="1"/>
            <a:r>
              <a:rPr lang="ko-KR" altLang="en-US" dirty="0"/>
              <a:t>로봇 기술 언어 </a:t>
            </a:r>
            <a:r>
              <a:rPr lang="en-US" altLang="ko-KR" dirty="0"/>
              <a:t>: </a:t>
            </a:r>
            <a:r>
              <a:rPr lang="ko-KR" altLang="en-US" dirty="0"/>
              <a:t>로봇의 물리적 특성을 설명</a:t>
            </a:r>
            <a:endParaRPr lang="en-US" altLang="ko-KR" dirty="0"/>
          </a:p>
          <a:p>
            <a:pPr lvl="1"/>
            <a:r>
              <a:rPr lang="ko-KR" altLang="en-US" dirty="0"/>
              <a:t>진단 시스템 </a:t>
            </a:r>
            <a:r>
              <a:rPr lang="en-US" altLang="ko-KR" dirty="0"/>
              <a:t>: </a:t>
            </a:r>
            <a:r>
              <a:rPr lang="ko-KR" altLang="en-US" dirty="0"/>
              <a:t>현재 로봇의 상태</a:t>
            </a:r>
            <a:r>
              <a:rPr lang="en-US" altLang="ko-KR" dirty="0"/>
              <a:t>(</a:t>
            </a:r>
            <a:r>
              <a:rPr lang="ko-KR" altLang="en-US" dirty="0"/>
              <a:t>현재 센서 값</a:t>
            </a:r>
            <a:r>
              <a:rPr lang="en-US" altLang="ko-KR" dirty="0"/>
              <a:t>, …)</a:t>
            </a:r>
          </a:p>
          <a:p>
            <a:pPr lvl="1"/>
            <a:r>
              <a:rPr lang="ko-KR" altLang="en-US" dirty="0"/>
              <a:t>센싱</a:t>
            </a:r>
            <a:r>
              <a:rPr lang="en-US" altLang="ko-KR" dirty="0"/>
              <a:t>/</a:t>
            </a:r>
            <a:r>
              <a:rPr lang="ko-KR" altLang="en-US" dirty="0"/>
              <a:t>인식</a:t>
            </a:r>
            <a:endParaRPr lang="en-US" altLang="ko-KR" dirty="0"/>
          </a:p>
          <a:p>
            <a:pPr lvl="1"/>
            <a:r>
              <a:rPr lang="ko-KR" altLang="en-US" dirty="0"/>
              <a:t>내비게이션 </a:t>
            </a:r>
            <a:endParaRPr lang="en-US" altLang="ko-KR" dirty="0"/>
          </a:p>
          <a:p>
            <a:pPr lvl="1"/>
            <a:r>
              <a:rPr lang="ko-KR" altLang="en-US" dirty="0" err="1"/>
              <a:t>매니퓰레이션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6476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8D903-F42A-468B-B811-E075ADA0E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</a:t>
            </a:r>
            <a:r>
              <a:rPr lang="ko-KR" altLang="en-US" dirty="0"/>
              <a:t>의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0BDF9-EE29-4A30-93BF-911320477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다양한 개발 도구</a:t>
            </a:r>
            <a:endParaRPr lang="en-US" altLang="ko-KR" dirty="0"/>
          </a:p>
          <a:p>
            <a:pPr lvl="1"/>
            <a:r>
              <a:rPr lang="ko-KR" altLang="en-US" dirty="0"/>
              <a:t>로봇 개발에 필요한 다양한 도구를 제공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CMD LINE tool </a:t>
            </a:r>
          </a:p>
          <a:p>
            <a:pPr lvl="1"/>
            <a:r>
              <a:rPr lang="en-US" altLang="ko-KR" dirty="0" err="1"/>
              <a:t>Rviz</a:t>
            </a:r>
            <a:r>
              <a:rPr lang="en-US" altLang="ko-KR" dirty="0"/>
              <a:t> : 3</a:t>
            </a:r>
            <a:r>
              <a:rPr lang="ko-KR" altLang="en-US" dirty="0"/>
              <a:t>차원 시각화 툴</a:t>
            </a:r>
            <a:r>
              <a:rPr lang="en-US" altLang="ko-KR" dirty="0"/>
              <a:t>. </a:t>
            </a:r>
            <a:r>
              <a:rPr lang="ko-KR" altLang="en-US" dirty="0"/>
              <a:t>다양한 센서 데이터를 시각화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RQT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GUI </a:t>
            </a:r>
            <a:r>
              <a:rPr lang="ko-KR" altLang="en-US" dirty="0"/>
              <a:t>기반 </a:t>
            </a:r>
            <a:r>
              <a:rPr lang="ko-KR" altLang="en-US" dirty="0" err="1"/>
              <a:t>툴박스</a:t>
            </a:r>
            <a:endParaRPr lang="en-US" altLang="ko-KR" dirty="0"/>
          </a:p>
          <a:p>
            <a:pPr lvl="1"/>
            <a:r>
              <a:rPr lang="en-US" altLang="ko-KR" dirty="0"/>
              <a:t>Gazebo : </a:t>
            </a:r>
            <a:r>
              <a:rPr lang="ko-KR" altLang="en-US" dirty="0"/>
              <a:t>물리 엔진을 탑재해 시뮬레이션 가능한 툴 </a:t>
            </a:r>
          </a:p>
        </p:txBody>
      </p:sp>
    </p:spTree>
    <p:extLst>
      <p:ext uri="{BB962C8B-B14F-4D97-AF65-F5344CB8AC3E}">
        <p14:creationId xmlns:p14="http://schemas.microsoft.com/office/powerpoint/2010/main" val="1483067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A7053-E579-400F-93B9-3816F7CB7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4A56B7-D9AA-4C40-B3C4-5EEAF3328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설치한 개인 </a:t>
            </a:r>
            <a:r>
              <a:rPr lang="en-US" altLang="ko-KR" dirty="0"/>
              <a:t>PC </a:t>
            </a:r>
            <a:r>
              <a:rPr lang="ko-KR" altLang="en-US" dirty="0"/>
              <a:t>환경 </a:t>
            </a:r>
            <a:endParaRPr lang="en-US" altLang="ko-KR" dirty="0"/>
          </a:p>
          <a:p>
            <a:pPr lvl="1"/>
            <a:r>
              <a:rPr lang="en-US" altLang="ko-KR" dirty="0"/>
              <a:t>Ubuntu 16.04 LTS</a:t>
            </a:r>
          </a:p>
          <a:p>
            <a:pPr lvl="1"/>
            <a:r>
              <a:rPr lang="en-US" altLang="ko-KR" dirty="0"/>
              <a:t>Ryzen 3600 CPU</a:t>
            </a:r>
          </a:p>
          <a:p>
            <a:pPr lvl="1"/>
            <a:r>
              <a:rPr lang="en-US" altLang="ko-KR" dirty="0"/>
              <a:t>RTX 2060 super GPU (Driver</a:t>
            </a:r>
            <a:r>
              <a:rPr lang="ko-KR" altLang="en-US" dirty="0"/>
              <a:t> </a:t>
            </a:r>
            <a:r>
              <a:rPr lang="en-US" altLang="ko-KR" dirty="0"/>
              <a:t>Version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430.50)</a:t>
            </a:r>
          </a:p>
          <a:p>
            <a:pPr lvl="1"/>
            <a:r>
              <a:rPr lang="en-US" altLang="ko-KR" dirty="0" err="1"/>
              <a:t>Cuda</a:t>
            </a:r>
            <a:r>
              <a:rPr lang="en-US" altLang="ko-KR" dirty="0"/>
              <a:t> 10.0 / </a:t>
            </a:r>
            <a:r>
              <a:rPr lang="en-US" altLang="ko-KR" dirty="0" err="1"/>
              <a:t>Cudnn</a:t>
            </a:r>
            <a:r>
              <a:rPr lang="en-US" altLang="ko-KR" dirty="0"/>
              <a:t> 7.6.5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5740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B1D5A0-EF0F-4AE1-97C0-AECD914D5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ROS </a:t>
            </a:r>
            <a:r>
              <a:rPr lang="ko-KR" altLang="en-US" dirty="0"/>
              <a:t>설치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371328-BBCD-49FE-8256-26F09FF0F5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설치 방법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ROS </a:t>
            </a:r>
            <a:r>
              <a:rPr lang="ko-KR" altLang="en-US" dirty="0"/>
              <a:t>설치 및 환경 설정 진행</a:t>
            </a:r>
            <a:endParaRPr lang="en-US" altLang="ko-KR" dirty="0"/>
          </a:p>
          <a:p>
            <a:r>
              <a:rPr lang="ko-KR" altLang="en-US" dirty="0"/>
              <a:t>이 코드 하나씩 나누어서 실행해 설치 진행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정석대로 설치하기 위해서는 </a:t>
            </a:r>
            <a:r>
              <a:rPr lang="en-US" altLang="ko-KR" dirty="0">
                <a:hlinkClick r:id="rId2"/>
              </a:rPr>
              <a:t>http://wiki.ros.org/ko</a:t>
            </a:r>
            <a:r>
              <a:rPr lang="en-US" altLang="ko-KR" dirty="0"/>
              <a:t> </a:t>
            </a:r>
            <a:r>
              <a:rPr lang="ko-KR" altLang="en-US" dirty="0"/>
              <a:t>해당 사이트 참조가 필요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8CA461-37E5-4751-953D-54DE269C6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87" y="2347564"/>
            <a:ext cx="11601450" cy="132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68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</TotalTime>
  <Words>849</Words>
  <Application>Microsoft Office PowerPoint</Application>
  <PresentationFormat>와이드스크린</PresentationFormat>
  <Paragraphs>137</Paragraphs>
  <Slides>28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2" baseType="lpstr">
      <vt:lpstr>맑은 고딕</vt:lpstr>
      <vt:lpstr>Arial</vt:lpstr>
      <vt:lpstr>Symbol</vt:lpstr>
      <vt:lpstr>Office 테마</vt:lpstr>
      <vt:lpstr>1장 – ROS 소개</vt:lpstr>
      <vt:lpstr>소프트웨어 플랫폼(운영체제)</vt:lpstr>
      <vt:lpstr>2장 – ROS(ROBOT OPERATING SYSTEM)</vt:lpstr>
      <vt:lpstr>ROS의 구성</vt:lpstr>
      <vt:lpstr>ROS의 특징</vt:lpstr>
      <vt:lpstr>ROS의 특징</vt:lpstr>
      <vt:lpstr>ROS의 특징</vt:lpstr>
      <vt:lpstr>ROS 설치</vt:lpstr>
      <vt:lpstr>ROS 설치</vt:lpstr>
      <vt:lpstr>ROS 설치 확인</vt:lpstr>
      <vt:lpstr>실행 결과</vt:lpstr>
      <vt:lpstr>실행 결과</vt:lpstr>
      <vt:lpstr>ROS 개발 환경 구축(IDE)</vt:lpstr>
      <vt:lpstr>4. ROS 용어 정리</vt:lpstr>
      <vt:lpstr>ROS 용어 정리</vt:lpstr>
      <vt:lpstr>ROS 용어 정리</vt:lpstr>
      <vt:lpstr>ROS 용어 정리</vt:lpstr>
      <vt:lpstr>메시지 통신</vt:lpstr>
      <vt:lpstr>메시지 통신</vt:lpstr>
      <vt:lpstr>메시지 통신</vt:lpstr>
      <vt:lpstr>메시지 통신 - 정리</vt:lpstr>
      <vt:lpstr>메시지 통신 방식 - 정리</vt:lpstr>
      <vt:lpstr>메시지 형식</vt:lpstr>
      <vt:lpstr>이기종 디바이스간 통신</vt:lpstr>
      <vt:lpstr>5. ROS 명령어</vt:lpstr>
      <vt:lpstr>ROS 실행 명령어</vt:lpstr>
      <vt:lpstr>ROS 명령어</vt:lpstr>
      <vt:lpstr>ROS 명령어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 강좌 정리</dc:title>
  <dc:creator>chpark</dc:creator>
  <cp:lastModifiedBy>chpark</cp:lastModifiedBy>
  <cp:revision>42</cp:revision>
  <dcterms:created xsi:type="dcterms:W3CDTF">2020-05-11T08:22:35Z</dcterms:created>
  <dcterms:modified xsi:type="dcterms:W3CDTF">2020-05-16T06:25:25Z</dcterms:modified>
</cp:coreProperties>
</file>

<file path=docProps/thumbnail.jpeg>
</file>